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7" r:id="rId7"/>
    <p:sldId id="260" r:id="rId8"/>
    <p:sldId id="278" r:id="rId9"/>
    <p:sldId id="261" r:id="rId10"/>
    <p:sldId id="262" r:id="rId11"/>
    <p:sldId id="263" r:id="rId12"/>
    <p:sldId id="264" r:id="rId13"/>
    <p:sldId id="266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1" d="100"/>
          <a:sy n="71" d="100"/>
        </p:scale>
        <p:origin x="-468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49AE-F21F-44A1-844F-20210EC37AFB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7974B-C6F2-4A7F-BD6A-B80D26AB72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49AE-F21F-44A1-844F-20210EC37AFB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7974B-C6F2-4A7F-BD6A-B80D26AB72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49AE-F21F-44A1-844F-20210EC37AFB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7974B-C6F2-4A7F-BD6A-B80D26AB72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49AE-F21F-44A1-844F-20210EC37AFB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7974B-C6F2-4A7F-BD6A-B80D26AB72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49AE-F21F-44A1-844F-20210EC37AFB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7974B-C6F2-4A7F-BD6A-B80D26AB72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49AE-F21F-44A1-844F-20210EC37AFB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7974B-C6F2-4A7F-BD6A-B80D26AB72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49AE-F21F-44A1-844F-20210EC37AFB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7974B-C6F2-4A7F-BD6A-B80D26AB72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49AE-F21F-44A1-844F-20210EC37AFB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7974B-C6F2-4A7F-BD6A-B80D26AB72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49AE-F21F-44A1-844F-20210EC37AFB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7974B-C6F2-4A7F-BD6A-B80D26AB72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49AE-F21F-44A1-844F-20210EC37AFB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7974B-C6F2-4A7F-BD6A-B80D26AB72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49AE-F21F-44A1-844F-20210EC37AFB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7974B-C6F2-4A7F-BD6A-B80D26AB72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D49AE-F21F-44A1-844F-20210EC37AFB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7974B-C6F2-4A7F-BD6A-B80D26AB72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Мои рисунки\фоны\флн для презентаций\фон2.jpg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857496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Краткая презентация</a:t>
            </a:r>
            <a:b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основной образовательной программы ДО</a:t>
            </a:r>
            <a:b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ЧДОУ «Детский сад «Малыш»</a:t>
            </a:r>
            <a:b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г.Гаврилов-ям</a:t>
            </a:r>
            <a:b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учетом ФГОС ДО и методов, приемов и технологий программы </a:t>
            </a:r>
            <a:r>
              <a:rPr lang="ru-RU" sz="36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Н.Е.Вераксы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«От рождения до школы»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 descr="флаг_2.jpg"/>
          <p:cNvPicPr>
            <a:picLocks noChangeAspect="1"/>
          </p:cNvPicPr>
          <p:nvPr/>
        </p:nvPicPr>
        <p:blipFill>
          <a:blip r:embed="rId3" cstate="print"/>
          <a:srcRect l="15385" t="5124" r="15385" b="7762"/>
          <a:stretch>
            <a:fillRect/>
          </a:stretch>
        </p:blipFill>
        <p:spPr>
          <a:xfrm>
            <a:off x="6500826" y="214289"/>
            <a:ext cx="2286016" cy="215901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Администратор\Рабочий стол\Мои рисунки\фоны\флн для презентаций\фон2.jpg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ОБРАЗОВАТЕЛЬНЫЕ ОБЛАСТИ: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572560" cy="484030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ru-RU" sz="1600" b="1" u="sng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Социально-коммуникативное  развитие  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направлено  на  усвоение  норм  и  ценностей, принятых в обществе, включая моральные и  нравственные ценности; развитие общения  и взаимодействия  ребенка  со  взрослыми  и  сверстниками;  становление самостоятельности, целенаправленности  и 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саморегуляции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собственных  действий;  развитие  социального  и эмоционального  интеллекта,  эмоциональной  отзывчивости,  сопереживания, формирование  готовности  к  совместной  деятельности  со  сверстниками,  формирование уважительного  отношения  и  чувства  принадлежности  к  своей  семье  и  к  сообществу  детей и  взрослых  в  Организации;  формирование  позитивных  установок  к  различным  видам труда и творчества; формирование основ безопасного поведения в быту, социуме, природе.</a:t>
            </a:r>
          </a:p>
          <a:p>
            <a:pPr>
              <a:buFont typeface="Wingdings" pitchFamily="2" charset="2"/>
              <a:buChar char="q"/>
            </a:pPr>
            <a:r>
              <a:rPr lang="ru-RU" sz="1600" b="1" u="sng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Познавательное  развитие  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предполагает  развитие  интересов  детей,  любознательности  и познавательной  мотивации;  формирование  познавательных  действий,  становление сознания;  развитие  воображения  и  творческой  активности;  формирование  первичных представлений  о  себе,  других  людях,  объектах  окружающего  мира,  о  свойствах  и отношениях  объектов  окружающего  мира  (форме,  цвете,  размере,  материале,  звучании, ритме,  темпе,  количестве,  числе,  части  и  целом,  пространстве  и  времени,  движении  и покое,  причинах  и  следствиях  и  др.),  о  малой  родине  и  Отечестве,  представлений  о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социокультурных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ценностях  нашего  народа,  об  отечественных  традициях  и  праздниках,  о планете  Земля  как  общем  доме  людей,  об  особенностях  ее  природы,  многообразии  стран  и народов мира.</a:t>
            </a:r>
            <a:endParaRPr lang="ru-RU" sz="1600" dirty="0">
              <a:solidFill>
                <a:schemeClr val="bg2">
                  <a:lumMod val="10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Администратор\Рабочий стол\Мои рисунки\фоны\флн для презентаций\фон2.jpg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143668"/>
          </a:xfrm>
        </p:spPr>
        <p:txBody>
          <a:bodyPr>
            <a:normAutofit fontScale="32500" lnSpcReduction="20000"/>
          </a:bodyPr>
          <a:lstStyle/>
          <a:p>
            <a:pPr>
              <a:buFont typeface="Wingdings" pitchFamily="2" charset="2"/>
              <a:buChar char="q"/>
            </a:pPr>
            <a:endParaRPr lang="ru-RU" sz="3500" b="1" u="sng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sz="4900" b="1" u="sng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Речевое  развитие  </a:t>
            </a:r>
            <a:r>
              <a:rPr lang="ru-RU" sz="49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включает  владение  речью  как  средством  общения  и  культуры; обогащение  активного  словаря;  развитие  связной,  грамматически  правильной диалогической  и  монологической  речи;  развитие  речевого  творчества;  развитие звуковой  и  интонационной  культуры  речи,  фонематического  слуха;  знакомство  с книжной  культурой,  детской  литературой,  понимание  на  слух  текстов  различных жанров  детской  литературы;  формирование  звуковой  аналитико-синтетической активности как предпосылки обучения грамоте.</a:t>
            </a:r>
          </a:p>
          <a:p>
            <a:pPr>
              <a:buFont typeface="Wingdings" pitchFamily="2" charset="2"/>
              <a:buChar char="q"/>
            </a:pPr>
            <a:r>
              <a:rPr lang="ru-RU" sz="4900" b="1" u="sng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Художественно-эстетическое  </a:t>
            </a:r>
            <a:r>
              <a:rPr lang="ru-RU" sz="4900" u="sng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развитие  </a:t>
            </a:r>
            <a:r>
              <a:rPr lang="ru-RU" sz="49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предполагает  развитие  предпосылок  ценностно-смыслового  восприятия  и  понимания  произведений  искусства  (словесного, музыкального, изобразительного), мира природы; становление эстетического отношения к  окружающему  миру;  формирование  элементарных  представлений  о  видах  искусства; восприятие  музыки,  художественной  литературы,  фольклора;  стимулирование сопереживания  персонажам  художественных  произведений;  реализацию самостоятельной  творческой  деятельности  детей  (изобразительной,  конструктивно-модельной, музыкальной и др.).</a:t>
            </a:r>
          </a:p>
          <a:p>
            <a:pPr>
              <a:buFont typeface="Wingdings" pitchFamily="2" charset="2"/>
              <a:buChar char="q"/>
            </a:pPr>
            <a:r>
              <a:rPr lang="ru-RU" sz="4900" b="1" u="sng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Физическое  развитие  </a:t>
            </a:r>
            <a:r>
              <a:rPr lang="ru-RU" sz="49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включает  приобретение  опыта  в  следующих  видах  деятельности детей:  двигательной,  в  том  числе  связанной  с  выполнением  упражнений,  направленных на  развитие  таких  физических  качеств,  как  координация  и  гибкость;  способствующих правильному  формированию  опорно-двигательной  системы  организма,  развитию равновесия,  координации  движения,  крупной  и  мелкой  моторики  обеих  рук,  а  также  с правильным,  не  наносящем  ущерба  организму,  выполнением  основных  движений (ходьба,  бег,  мягкие  прыжки,  повороты  в  обе  стороны),  формирование  начальных представлений  о  некоторых  видах  спорта,  овладение  подвижными  играми  с  правилами; становление  целенаправленности  и  </a:t>
            </a:r>
            <a:r>
              <a:rPr lang="ru-RU" sz="49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саморегуляции</a:t>
            </a:r>
            <a:r>
              <a:rPr lang="ru-RU" sz="49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в  двигательной  сфере;  становление ценностей  здорового  образа  жизни,  овладение  его  элементарными  нормами  и  правилами (в питании, двигательном режиме, закаливании, при формировании полезных привычек и др.).</a:t>
            </a:r>
            <a:endParaRPr lang="ru-RU" sz="4900" dirty="0">
              <a:solidFill>
                <a:schemeClr val="bg2">
                  <a:lumMod val="10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Администратор\Рабочий стол\Мои рисунки\фоны\флн для презентаций\фон2.jpg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7143800" cy="79690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РЕАЛИЗАЦИИ ПРОГРАММЫ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8358246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200" b="1" dirty="0" smtClean="0">
                <a:latin typeface="Arial Narrow" pitchFamily="34" charset="0"/>
              </a:rPr>
              <a:t>● охрана и укрепление физического и психического здоровья детей, в том числе их эмоционального благополучия;</a:t>
            </a:r>
          </a:p>
          <a:p>
            <a:pPr>
              <a:buNone/>
            </a:pPr>
            <a:r>
              <a:rPr lang="ru-RU" sz="1200" b="1" dirty="0" smtClean="0">
                <a:latin typeface="Arial Narrow" pitchFamily="34" charset="0"/>
              </a:rPr>
              <a:t>● обеспечение равных возможностей полноценного развития каждого ребёнка в период дошкольного детства независимо от места проживания, пола, нации, языка, социального статуса, психофизиологических особенностей (в том числе ограниченных возможностей здоровья);</a:t>
            </a:r>
          </a:p>
          <a:p>
            <a:pPr>
              <a:buNone/>
            </a:pPr>
            <a:r>
              <a:rPr lang="ru-RU" sz="1200" b="1" dirty="0" smtClean="0">
                <a:latin typeface="Arial Narrow" pitchFamily="34" charset="0"/>
              </a:rPr>
              <a:t>● обеспечение преемственности основных образовательных программ дошкольного и начального общего образования;</a:t>
            </a:r>
          </a:p>
          <a:p>
            <a:pPr>
              <a:buNone/>
            </a:pPr>
            <a:r>
              <a:rPr lang="ru-RU" sz="1200" b="1" dirty="0" smtClean="0">
                <a:latin typeface="Arial Narrow" pitchFamily="34" charset="0"/>
              </a:rPr>
              <a:t>● создание благоприятных условий развития детей в соответствии с их возрастными и индивидуальными особенностями и склонностями развития способностей и творческого потенциала каждого ребёнка как субъекта отношений с самим собой, другими детьми, взрослыми и миром;</a:t>
            </a:r>
          </a:p>
          <a:p>
            <a:pPr>
              <a:buNone/>
            </a:pPr>
            <a:r>
              <a:rPr lang="ru-RU" sz="1200" b="1" dirty="0" smtClean="0">
                <a:latin typeface="Arial Narrow" pitchFamily="34" charset="0"/>
              </a:rPr>
              <a:t>● объединение обучения и воспитания в целостный образовательный процесс на основе духовно-нравственных и </a:t>
            </a:r>
            <a:r>
              <a:rPr lang="ru-RU" sz="1200" b="1" dirty="0" err="1" smtClean="0">
                <a:latin typeface="Arial Narrow" pitchFamily="34" charset="0"/>
              </a:rPr>
              <a:t>социокультурных</a:t>
            </a:r>
            <a:r>
              <a:rPr lang="ru-RU" sz="1200" b="1" dirty="0" smtClean="0">
                <a:latin typeface="Arial Narrow" pitchFamily="34" charset="0"/>
              </a:rPr>
              <a:t>  ценностей и принятых в обществе правил и норм поведения в интересах человека, семьи, общества;</a:t>
            </a:r>
          </a:p>
          <a:p>
            <a:pPr>
              <a:buNone/>
            </a:pPr>
            <a:r>
              <a:rPr lang="ru-RU" sz="1200" b="1" dirty="0" smtClean="0">
                <a:latin typeface="Arial Narrow" pitchFamily="34" charset="0"/>
              </a:rPr>
              <a:t>● формирование общей культуры личности воспитанников, развитие их социальных, нравственных, эстетических, интеллектуальных, физических качеств, инициативности, самостоятельности и ответственности ребёнка, формирования предпосылок учебной деятельности;</a:t>
            </a:r>
          </a:p>
          <a:p>
            <a:pPr>
              <a:buNone/>
            </a:pPr>
            <a:r>
              <a:rPr lang="ru-RU" sz="1200" b="1" dirty="0" smtClean="0">
                <a:latin typeface="Arial Narrow" pitchFamily="34" charset="0"/>
              </a:rPr>
              <a:t>● обеспечение вариативности и разнообразия содержания образовательных программ и организационных форм уровня дошкольного образования, возможности формирования образовательных программ различной направленности с учётом образовательных потребностей и способностей воспитанников;</a:t>
            </a:r>
          </a:p>
          <a:p>
            <a:pPr>
              <a:buNone/>
            </a:pPr>
            <a:r>
              <a:rPr lang="ru-RU" sz="1200" b="1" dirty="0" smtClean="0">
                <a:latin typeface="Arial Narrow" pitchFamily="34" charset="0"/>
              </a:rPr>
              <a:t>● формирование </a:t>
            </a:r>
            <a:r>
              <a:rPr lang="ru-RU" sz="1200" b="1" dirty="0" err="1" smtClean="0">
                <a:latin typeface="Arial Narrow" pitchFamily="34" charset="0"/>
              </a:rPr>
              <a:t>социокультурной</a:t>
            </a:r>
            <a:r>
              <a:rPr lang="ru-RU" sz="1200" b="1" dirty="0" smtClean="0">
                <a:latin typeface="Arial Narrow" pitchFamily="34" charset="0"/>
              </a:rPr>
              <a:t> среды, соответствующей возрастным, индивидуальным, психологическим и физиологическим особенностям детей;</a:t>
            </a:r>
          </a:p>
          <a:p>
            <a:pPr>
              <a:buNone/>
            </a:pPr>
            <a:r>
              <a:rPr lang="ru-RU" sz="1200" b="1" dirty="0" smtClean="0">
                <a:latin typeface="Arial Narrow" pitchFamily="34" charset="0"/>
              </a:rPr>
              <a:t>● обеспечение психолого-педагогической поддержки семьи и повышения компетентности родителей в вопросах развития и образования, охраны и укрепления здоровья детей;</a:t>
            </a:r>
          </a:p>
          <a:p>
            <a:pPr>
              <a:buNone/>
            </a:pPr>
            <a:r>
              <a:rPr lang="ru-RU" sz="1200" b="1" dirty="0" smtClean="0">
                <a:latin typeface="Arial Narrow" pitchFamily="34" charset="0"/>
              </a:rPr>
              <a:t>● определение направлений для систематического межведомственного взаимодействия, а также взаимодействия педагогических и общественных объединений (в том числе сетевого).</a:t>
            </a:r>
            <a:endParaRPr lang="ru-RU" sz="1200" b="1" dirty="0">
              <a:latin typeface="Arial Narrow" pitchFamily="34" charset="0"/>
            </a:endParaRPr>
          </a:p>
        </p:txBody>
      </p:sp>
      <p:pic>
        <p:nvPicPr>
          <p:cNvPr id="5" name="Рисунок 4" descr="флаг_2.jpg"/>
          <p:cNvPicPr>
            <a:picLocks noChangeAspect="1"/>
          </p:cNvPicPr>
          <p:nvPr/>
        </p:nvPicPr>
        <p:blipFill>
          <a:blip r:embed="rId3" cstate="print"/>
          <a:srcRect l="15385" t="5124" r="15385" b="7762"/>
          <a:stretch>
            <a:fillRect/>
          </a:stretch>
        </p:blipFill>
        <p:spPr>
          <a:xfrm>
            <a:off x="7253019" y="0"/>
            <a:ext cx="1890981" cy="17859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Администратор\Рабочий стол\Мои рисунки\фоны\флн для презентаций\фон2.jpg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1438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УСЛОВИЯ РЕАЛИЗАЦИИ ПРОГРАММЫ: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7158" y="1071546"/>
            <a:ext cx="2286016" cy="2571768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Материально-технические</a:t>
            </a:r>
          </a:p>
          <a:p>
            <a:pPr algn="ctr"/>
            <a:endParaRPr lang="ru-RU" sz="1200" b="1" dirty="0" smtClean="0">
              <a:solidFill>
                <a:schemeClr val="bg2">
                  <a:lumMod val="10000"/>
                </a:schemeClr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Соответствуют санитарным  нормам, правилам пожарной безопасности, возрастным и индивидуальным особенностям детей;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Каждая группа имеет пространственную среду, оборудование, учебные комплекты в соответствии с возрастом детей</a:t>
            </a:r>
            <a:endParaRPr lang="ru-RU" sz="1200" dirty="0">
              <a:solidFill>
                <a:schemeClr val="bg2">
                  <a:lumMod val="1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20" y="3929066"/>
            <a:ext cx="2500330" cy="2786082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Развивающая </a:t>
            </a:r>
          </a:p>
          <a:p>
            <a:pPr algn="ctr"/>
            <a:r>
              <a:rPr lang="ru-RU" sz="12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предметно-пространственная </a:t>
            </a:r>
          </a:p>
          <a:p>
            <a:pPr algn="ctr"/>
            <a:r>
              <a:rPr lang="ru-RU" sz="12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среда: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Обеспечивает возможность общения и совместной деятельности детей и взрослых, двигательной активности, возможности для уединения Соответствует возрастным возможностям детей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Предполагает возможность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изменений от образовательной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Ситуации</a:t>
            </a:r>
            <a:endParaRPr lang="ru-RU" sz="1200" dirty="0">
              <a:solidFill>
                <a:schemeClr val="bg2">
                  <a:lumMod val="10000"/>
                </a:schemeClr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Доступность, безопасность </a:t>
            </a:r>
            <a:endParaRPr lang="ru-RU" sz="1200" dirty="0">
              <a:solidFill>
                <a:schemeClr val="bg2">
                  <a:lumMod val="1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43636" y="4000504"/>
            <a:ext cx="2714644" cy="2643206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Кадровые: </a:t>
            </a:r>
          </a:p>
          <a:p>
            <a:pPr algn="ctr"/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В ЧДОУ работают:</a:t>
            </a:r>
          </a:p>
          <a:p>
            <a:pPr algn="ctr"/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Педагоги первой</a:t>
            </a:r>
          </a:p>
          <a:p>
            <a:pPr algn="ctr"/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квалификационной категории 69,2% </a:t>
            </a:r>
          </a:p>
          <a:p>
            <a:pPr algn="ctr"/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высшей категории 23%</a:t>
            </a:r>
          </a:p>
          <a:p>
            <a:pPr algn="ctr"/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Без категории 7,6</a:t>
            </a:r>
          </a:p>
          <a:p>
            <a:pPr algn="ctr"/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Наличие специалистов:</a:t>
            </a:r>
          </a:p>
          <a:p>
            <a:pPr algn="ctr"/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- инструктор по физическому </a:t>
            </a:r>
          </a:p>
          <a:p>
            <a:pPr algn="ctr"/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воспитанию </a:t>
            </a:r>
          </a:p>
          <a:p>
            <a:pPr algn="ctr"/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-музыкальный руководитель</a:t>
            </a:r>
          </a:p>
          <a:p>
            <a:pPr algn="ctr"/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-учитель-логопед</a:t>
            </a:r>
            <a:endParaRPr lang="ru-RU" sz="1400" dirty="0">
              <a:solidFill>
                <a:schemeClr val="bg2">
                  <a:lumMod val="1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57488" y="1071546"/>
            <a:ext cx="3214710" cy="3714776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Психолого</a:t>
            </a:r>
            <a:r>
              <a:rPr lang="ru-RU" sz="12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– педагогические:</a:t>
            </a:r>
          </a:p>
          <a:p>
            <a:endParaRPr lang="ru-RU" sz="1050" dirty="0" smtClean="0">
              <a:solidFill>
                <a:schemeClr val="bg2">
                  <a:lumMod val="10000"/>
                </a:schemeClr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1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Уважение к человеческому  достоинству детей, формирование и  поддержка их положительной самооценки;</a:t>
            </a:r>
          </a:p>
          <a:p>
            <a:pPr>
              <a:buFont typeface="Wingdings" pitchFamily="2" charset="2"/>
              <a:buChar char="Ø"/>
            </a:pPr>
            <a:r>
              <a:rPr lang="ru-RU" sz="11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Использование форм и методов работы, соответствующих возрасту, индивидуальным особенностям</a:t>
            </a:r>
          </a:p>
          <a:p>
            <a:pPr>
              <a:buFont typeface="Wingdings" pitchFamily="2" charset="2"/>
              <a:buChar char="Ø"/>
            </a:pPr>
            <a:r>
              <a:rPr lang="ru-RU" sz="11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Построение образовательной деятельности на основе  взаимодействия взрослых с детьми</a:t>
            </a:r>
          </a:p>
          <a:p>
            <a:pPr>
              <a:buFont typeface="Wingdings" pitchFamily="2" charset="2"/>
              <a:buChar char="Ø"/>
            </a:pPr>
            <a:r>
              <a:rPr lang="ru-RU" sz="11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Поддержка доброжелательного отношения детей к друг другу</a:t>
            </a:r>
          </a:p>
          <a:p>
            <a:pPr>
              <a:buFont typeface="Wingdings" pitchFamily="2" charset="2"/>
              <a:buChar char="Ø"/>
            </a:pPr>
            <a:r>
              <a:rPr lang="ru-RU" sz="11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Возможность выбора детьми видов деятельности, общения</a:t>
            </a:r>
          </a:p>
          <a:p>
            <a:pPr>
              <a:buFont typeface="Wingdings" pitchFamily="2" charset="2"/>
              <a:buChar char="Ø"/>
            </a:pPr>
            <a:r>
              <a:rPr lang="ru-RU" sz="11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Защита детей от всех форм  физического и психического насилия</a:t>
            </a:r>
          </a:p>
          <a:p>
            <a:pPr>
              <a:buFont typeface="Wingdings" pitchFamily="2" charset="2"/>
              <a:buChar char="Ø"/>
            </a:pPr>
            <a:r>
              <a:rPr lang="ru-RU" sz="11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Поддержка родителей в воспитании  детей, вовлечение семей в  образовательную деятельность</a:t>
            </a:r>
            <a:endParaRPr lang="ru-RU" sz="1100" dirty="0">
              <a:solidFill>
                <a:schemeClr val="bg2">
                  <a:lumMod val="1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286512" y="1071546"/>
            <a:ext cx="2143140" cy="2714644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Финансовые </a:t>
            </a:r>
          </a:p>
          <a:p>
            <a:r>
              <a:rPr lang="ru-RU" sz="11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Обеспечивают возможность </a:t>
            </a:r>
          </a:p>
          <a:p>
            <a:r>
              <a:rPr lang="ru-RU" sz="11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выполнения требований </a:t>
            </a:r>
          </a:p>
          <a:p>
            <a:r>
              <a:rPr lang="ru-RU" sz="11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Стандарта</a:t>
            </a:r>
          </a:p>
          <a:p>
            <a:pPr>
              <a:buFont typeface="Wingdings" pitchFamily="2" charset="2"/>
              <a:buChar char="Ø"/>
            </a:pPr>
            <a:r>
              <a:rPr lang="ru-RU" sz="11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Гарантия бесплатного</a:t>
            </a:r>
          </a:p>
          <a:p>
            <a:r>
              <a:rPr lang="ru-RU" sz="11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дошкольного образования </a:t>
            </a:r>
          </a:p>
          <a:p>
            <a:r>
              <a:rPr lang="ru-RU" sz="11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за счет средств бюджетов </a:t>
            </a:r>
          </a:p>
          <a:p>
            <a:r>
              <a:rPr lang="ru-RU" sz="11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бюджетной системы РФ в </a:t>
            </a:r>
          </a:p>
          <a:p>
            <a:r>
              <a:rPr lang="ru-RU" sz="11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муниципальных </a:t>
            </a:r>
          </a:p>
          <a:p>
            <a:r>
              <a:rPr lang="ru-RU" sz="11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организациях </a:t>
            </a:r>
          </a:p>
          <a:p>
            <a:r>
              <a:rPr lang="ru-RU" sz="11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осуществляется на основе </a:t>
            </a:r>
          </a:p>
          <a:p>
            <a:r>
              <a:rPr lang="ru-RU" sz="11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нормативов, определяемых </a:t>
            </a:r>
          </a:p>
          <a:p>
            <a:r>
              <a:rPr lang="ru-RU" sz="11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органами государственной </a:t>
            </a:r>
          </a:p>
          <a:p>
            <a:r>
              <a:rPr lang="ru-RU" sz="1100" dirty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в</a:t>
            </a:r>
            <a:r>
              <a:rPr lang="ru-RU" sz="11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ласти  субъектов РФ</a:t>
            </a:r>
            <a:endParaRPr lang="ru-RU" sz="1100" dirty="0">
              <a:solidFill>
                <a:schemeClr val="bg2">
                  <a:lumMod val="10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Администратор\Рабочий стол\Мои рисунки\фоны\флн для презентаций\фон2.jpg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ОБЯЗАТЕЛЬНАЯ ЧАСТЬ ОБРАЗОВАТЕЛЬНОЙ </a:t>
            </a:r>
            <a:b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ПРОГРАММЫ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571612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Условия реализации Программы должны обеспечивать полноценное развитие 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личности во всех основных образовательных областях через: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14282" y="2357430"/>
            <a:ext cx="2285984" cy="150019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63300"/>
                </a:solidFill>
              </a:rPr>
              <a:t>Различные </a:t>
            </a:r>
          </a:p>
          <a:p>
            <a:pPr algn="ctr"/>
            <a:r>
              <a:rPr lang="ru-RU" b="1" dirty="0" smtClean="0">
                <a:solidFill>
                  <a:srgbClr val="663300"/>
                </a:solidFill>
              </a:rPr>
              <a:t>виды детской </a:t>
            </a:r>
          </a:p>
          <a:p>
            <a:pPr algn="ctr"/>
            <a:r>
              <a:rPr lang="ru-RU" b="1" dirty="0" smtClean="0">
                <a:solidFill>
                  <a:srgbClr val="663300"/>
                </a:solidFill>
              </a:rPr>
              <a:t>деятельности</a:t>
            </a:r>
            <a:endParaRPr lang="ru-RU" b="1" dirty="0">
              <a:solidFill>
                <a:srgbClr val="6633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928794" y="3429000"/>
            <a:ext cx="2000264" cy="1357322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63300"/>
                </a:solidFill>
              </a:rPr>
              <a:t>Режимные </a:t>
            </a:r>
          </a:p>
          <a:p>
            <a:pPr algn="ctr"/>
            <a:r>
              <a:rPr lang="ru-RU" b="1" dirty="0" smtClean="0">
                <a:solidFill>
                  <a:srgbClr val="663300"/>
                </a:solidFill>
              </a:rPr>
              <a:t>моменты</a:t>
            </a:r>
            <a:endParaRPr lang="ru-RU" b="1" dirty="0">
              <a:solidFill>
                <a:srgbClr val="6633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500430" y="2285992"/>
            <a:ext cx="2643206" cy="171451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63300"/>
                </a:solidFill>
              </a:rPr>
              <a:t>Взаимодействие </a:t>
            </a:r>
          </a:p>
          <a:p>
            <a:pPr algn="ctr"/>
            <a:r>
              <a:rPr lang="ru-RU" b="1" dirty="0" smtClean="0">
                <a:solidFill>
                  <a:srgbClr val="663300"/>
                </a:solidFill>
              </a:rPr>
              <a:t>с родителями</a:t>
            </a:r>
            <a:endParaRPr lang="ru-RU" b="1" dirty="0">
              <a:solidFill>
                <a:srgbClr val="66330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929322" y="3214686"/>
            <a:ext cx="2714612" cy="1643074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63300"/>
                </a:solidFill>
              </a:rPr>
              <a:t>Самостоятельная </a:t>
            </a:r>
          </a:p>
          <a:p>
            <a:pPr algn="ctr"/>
            <a:r>
              <a:rPr lang="ru-RU" b="1" dirty="0" smtClean="0">
                <a:solidFill>
                  <a:srgbClr val="663300"/>
                </a:solidFill>
              </a:rPr>
              <a:t>деятельность</a:t>
            </a:r>
            <a:endParaRPr lang="ru-RU" b="1" dirty="0">
              <a:solidFill>
                <a:srgbClr val="6633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214414" y="5143512"/>
            <a:ext cx="6786610" cy="121444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63300"/>
                </a:solidFill>
              </a:rPr>
              <a:t>Приоритетное направление: </a:t>
            </a:r>
          </a:p>
          <a:p>
            <a:pPr algn="ctr"/>
            <a:r>
              <a:rPr lang="ru-RU" b="1" dirty="0">
                <a:solidFill>
                  <a:srgbClr val="663300"/>
                </a:solidFill>
              </a:rPr>
              <a:t>п</a:t>
            </a:r>
            <a:r>
              <a:rPr lang="ru-RU" b="1" dirty="0" smtClean="0">
                <a:solidFill>
                  <a:srgbClr val="663300"/>
                </a:solidFill>
              </a:rPr>
              <a:t>ознавательно-речевое развитие</a:t>
            </a:r>
            <a:endParaRPr lang="ru-RU" b="1" dirty="0">
              <a:solidFill>
                <a:srgbClr val="6633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Администратор\Рабочий стол\Мои рисунки\фоны\флн для презентаций\фон2.jpg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КОРРЕКЦИОННО-РАЗВИВАЮЩЕЕ ОБУЧЕНИЕ И ВОСПИТАНИЕ В ЧДОУ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32964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Цель:</a:t>
            </a:r>
            <a:r>
              <a:rPr lang="ru-RU" sz="1600" dirty="0" smtClean="0">
                <a:latin typeface="Arial Narrow" pitchFamily="34" charset="0"/>
              </a:rPr>
              <a:t> 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оказания помощи детям в возрасте 5-7 лет, имеющим нарушения устной речи (общее недоразвитие речи, фонетико-фонематическое недоразвитие речи, фонематическое недоразвитие речи, недостатки  произнесения отдельных звуков).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Задачи: 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выявить  особые  образовательные  потребности  детей  с  ограниченными  возможностями  здоровья, обусловленные  недостатками  в  их  физическом  и  (или)  речевом  и  (или)  психическом  развитии; осуществлять  индивидуальную  ориентированную 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психолого-медико-педагогическую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помощь  детям  с ограниченными  возможностями  здоровья  с  учётом  особенностей  психофизического  развития  и индивидуальных  возможностей  детей  (в  соответствии  с  рекомендациями 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психолого-медико-педагогической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комиссии);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коррекция нарушений устной речи;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своевременное  предупреждение,  и  преодоление  трудностей  в  освоении  воспитанниками образовательных</a:t>
            </a:r>
            <a:r>
              <a:rPr lang="ru-RU" sz="1600" dirty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программ по дошкольному воспитанию;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пропаганда  логопедических  знаний  среди  педагогов,  родителей  (законных  представителей), воспитанников.</a:t>
            </a:r>
            <a:endParaRPr lang="ru-RU" sz="1600" dirty="0">
              <a:solidFill>
                <a:schemeClr val="bg2">
                  <a:lumMod val="10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Администратор\Рабочий стол\Мои рисунки\фоны\флн для презентаций\фон2.jpg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64294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Модель сопровождения детей с общим недоразвитием речи (ОНР)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 descr="454395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0430" y="3214686"/>
            <a:ext cx="1796019" cy="1309714"/>
          </a:xfrm>
          <a:prstGeom prst="rect">
            <a:avLst/>
          </a:prstGeom>
        </p:spPr>
      </p:pic>
      <p:sp>
        <p:nvSpPr>
          <p:cNvPr id="13" name="Скругленный прямоугольник 12"/>
          <p:cNvSpPr/>
          <p:nvPr/>
        </p:nvSpPr>
        <p:spPr>
          <a:xfrm>
            <a:off x="3071802" y="1357298"/>
            <a:ext cx="2786082" cy="178595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Arial Narrow" pitchFamily="34" charset="0"/>
              </a:rPr>
              <a:t>Родители:</a:t>
            </a:r>
          </a:p>
          <a:p>
            <a:pPr algn="ctr"/>
            <a:r>
              <a:rPr lang="ru-RU" sz="12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•Наблюдение за ребенком и фиксирование его  состояния, происходящие с ним изменения и достижения;</a:t>
            </a:r>
          </a:p>
          <a:p>
            <a:pPr algn="ctr"/>
            <a:r>
              <a:rPr lang="ru-RU" sz="12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•Активное участие в речевом развитии ребенка;</a:t>
            </a:r>
          </a:p>
          <a:p>
            <a:pPr algn="ctr"/>
            <a:r>
              <a:rPr lang="ru-RU" sz="12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•Единство требований воспитания, обучения и развития ребенка в условиях детского сада.</a:t>
            </a:r>
            <a:endParaRPr lang="ru-RU" sz="1200" b="1" dirty="0">
              <a:solidFill>
                <a:schemeClr val="bg2">
                  <a:lumMod val="1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000760" y="1571612"/>
            <a:ext cx="2643206" cy="178595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Arial Narrow" pitchFamily="34" charset="0"/>
              </a:rPr>
              <a:t>Воспитатель:</a:t>
            </a:r>
          </a:p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•Коррекция звукопроизношения;</a:t>
            </a:r>
          </a:p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•Охрана жизни и здоровья детей;</a:t>
            </a:r>
          </a:p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•Применение умений и навыков связной речи в различных  ситуациях.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4786322"/>
            <a:ext cx="2857520" cy="185738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Arial Narrow" pitchFamily="34" charset="0"/>
              </a:rPr>
              <a:t>Врач-педиатр,  медсестра:</a:t>
            </a:r>
          </a:p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•Соблюдение охраны жизни и </a:t>
            </a:r>
          </a:p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здоровья детей;</a:t>
            </a:r>
          </a:p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•Профилактические процедуры;</a:t>
            </a:r>
          </a:p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•Своевременное и полноценное питание.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4282" y="3786190"/>
            <a:ext cx="2857520" cy="178595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Arial Narrow" pitchFamily="34" charset="0"/>
              </a:rPr>
              <a:t>Музыкальный руководитель:</a:t>
            </a:r>
          </a:p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•</a:t>
            </a:r>
            <a:r>
              <a:rPr lang="ru-RU" sz="1400" b="1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Логоритмика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;</a:t>
            </a:r>
          </a:p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•Музыкальные </a:t>
            </a:r>
            <a:r>
              <a:rPr lang="ru-RU" sz="1400" b="1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распевки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;</a:t>
            </a:r>
          </a:p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•Соотношение движений с </a:t>
            </a:r>
          </a:p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речью, координацией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14282" y="1857364"/>
            <a:ext cx="2786082" cy="171451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Arial Narrow" pitchFamily="34" charset="0"/>
              </a:rPr>
              <a:t>Учитель-логопед:</a:t>
            </a:r>
          </a:p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•Постановка звукопроизношения;</a:t>
            </a:r>
          </a:p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•Формирование лексико-грамматической стороны речи;</a:t>
            </a:r>
          </a:p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•Развитие связной речи;</a:t>
            </a:r>
          </a:p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•Подготовка к обучению грамоте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000760" y="3500438"/>
            <a:ext cx="2857520" cy="178595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Arial Narrow" pitchFamily="34" charset="0"/>
              </a:rPr>
              <a:t>Детская поликлиника:</a:t>
            </a:r>
          </a:p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•Связь с узкими специалистами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Администратор\Рабочий стол\Мои рисунки\фоны\флн для презентаций\фон2.jpg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572560" cy="91759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Условия эффективности коррекционной работы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систематичность проведения;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распределение материала в порядке нарастающей сложности;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подчинённость заданий выбранной цели;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чередование и вариативность различных методов и приемов;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работа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психолого-медико-педагогический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консилиум (далее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ПМПк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) с целью обеспечение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диагностико-коррекционного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,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психолого-медико-педагогического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сопровождения воспитанников с ограниченными </a:t>
            </a:r>
            <a:r>
              <a:rPr lang="ru-RU" dirty="0" smtClean="0">
                <a:latin typeface="Arial Narrow" pitchFamily="34" charset="0"/>
              </a:rPr>
              <a:t>возможностями здоровья;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Arial Narrow" pitchFamily="34" charset="0"/>
              </a:rPr>
              <a:t>Взаимодействие с родителями, специалистами и воспитателями группы.</a:t>
            </a:r>
            <a:endParaRPr lang="ru-RU" dirty="0">
              <a:latin typeface="Arial Narrow" pitchFamily="34" charset="0"/>
            </a:endParaRPr>
          </a:p>
        </p:txBody>
      </p:sp>
      <p:pic>
        <p:nvPicPr>
          <p:cNvPr id="5" name="Рисунок 4" descr="флаг_2.jpg"/>
          <p:cNvPicPr>
            <a:picLocks noChangeAspect="1"/>
          </p:cNvPicPr>
          <p:nvPr/>
        </p:nvPicPr>
        <p:blipFill>
          <a:blip r:embed="rId3" cstate="print"/>
          <a:srcRect l="15385" t="5124" r="15385" b="7762"/>
          <a:stretch>
            <a:fillRect/>
          </a:stretch>
        </p:blipFill>
        <p:spPr>
          <a:xfrm>
            <a:off x="7253019" y="214290"/>
            <a:ext cx="1890981" cy="17859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Администратор\Рабочий стол\Мои рисунки\фоны\флн для презентаций\фон2.jpg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ВАРИАТИВНАЯ ЧАСТЬ </a:t>
            </a:r>
            <a:b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ОБРАЗОВАТЕЛЬНОЙ ПРОГРАММЫ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4010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     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Обеспечивает качество образовательного процесса для создания оптимальных  условий развития дошкольника с учетом его физического и психического  здоровья, для реализации психолого-педагогической готовности к обучению в школе.</a:t>
            </a:r>
          </a:p>
          <a:p>
            <a:pPr>
              <a:buNone/>
            </a:pPr>
            <a:endParaRPr lang="ru-RU" sz="1600" b="1" dirty="0" smtClean="0">
              <a:solidFill>
                <a:schemeClr val="bg2">
                  <a:lumMod val="10000"/>
                </a:schemeClr>
              </a:solidFill>
              <a:latin typeface="Arial Narrow" pitchFamily="34" charset="0"/>
            </a:endParaRPr>
          </a:p>
          <a:p>
            <a:pPr algn="ctr">
              <a:buNone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Приоритетным направлением деятельности ДОУ является: </a:t>
            </a:r>
          </a:p>
          <a:p>
            <a:pPr algn="ctr">
              <a:buFont typeface="Wingdings" pitchFamily="2" charset="2"/>
              <a:buChar char="q"/>
            </a:pP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познавательно-речевое развитие </a:t>
            </a:r>
          </a:p>
          <a:p>
            <a:pPr algn="ctr">
              <a:buFont typeface="Wingdings" pitchFamily="2" charset="2"/>
              <a:buChar char="q"/>
            </a:pP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духовно-нравственное развитие</a:t>
            </a:r>
            <a:endParaRPr lang="ru-RU" sz="2400" b="1" dirty="0">
              <a:solidFill>
                <a:schemeClr val="bg2">
                  <a:lumMod val="10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Администратор\Рабочий стол\Мои рисунки\фоны\флн для презентаций\фон2.jpg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ДОПОЛНИТЕЛЬНОЕ ОБРАЗОВАНИЕ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Миссия дополнительного образования </a:t>
            </a: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</a:rPr>
              <a:t>детей заключается в создании условий для реализации дополнительных образовательных программ и дополнительных образовательных услуг "в целях всестороннего удовлетворения образовательных потребностей граждан, общества, государства" (ст.26 Закона "Об образовании")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ЦЕЛИ и ЗАДАЧИ: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/>
              <a:t> </a:t>
            </a: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</a:rPr>
              <a:t>Раскрытие и развитие индивидуальных способностей дошкольников в различных видах детской деятельности, мотивация детей к познанию себя и своих возможностей, творчеству через кружковые занятия. </a:t>
            </a:r>
          </a:p>
          <a:p>
            <a:pPr>
              <a:buFont typeface="Wingdings" pitchFamily="2" charset="2"/>
              <a:buChar char="q"/>
            </a:pP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</a:rPr>
              <a:t>обеспечить благоприятные условия для удовлетворения потребности детей в творческой активности в различных видах деятельности; </a:t>
            </a:r>
          </a:p>
          <a:p>
            <a:pPr>
              <a:buFont typeface="Wingdings" pitchFamily="2" charset="2"/>
              <a:buChar char="q"/>
            </a:pP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</a:rPr>
              <a:t>создать условия для эмоционального благополучия ребёнка в процессе совместной деятельности и общения: ребёнок – </a:t>
            </a:r>
            <a:r>
              <a:rPr lang="ru-RU" sz="1600" b="1" dirty="0" err="1" smtClean="0">
                <a:solidFill>
                  <a:schemeClr val="bg2">
                    <a:lumMod val="10000"/>
                  </a:schemeClr>
                </a:solidFill>
              </a:rPr>
              <a:t>ребенок</a:t>
            </a: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sz="1600" b="1" dirty="0" err="1" smtClean="0">
                <a:solidFill>
                  <a:schemeClr val="bg2">
                    <a:lumMod val="10000"/>
                  </a:schemeClr>
                </a:solidFill>
              </a:rPr>
              <a:t>ребёнок</a:t>
            </a: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</a:rPr>
              <a:t> – педагог, ребёнок – родители; </a:t>
            </a:r>
          </a:p>
          <a:p>
            <a:pPr>
              <a:buFont typeface="Wingdings" pitchFamily="2" charset="2"/>
              <a:buChar char="q"/>
            </a:pP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</a:rPr>
              <a:t>способствовать развитию конструктивного взаимодействия с семьей для обеспечения всестороннего развития ребёнка-дошкольника.</a:t>
            </a:r>
            <a:endParaRPr lang="ru-RU" sz="16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Администратор\Рабочий стол\Мои рисунки\фоны\флн для презентаций\фон2.jpg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928802"/>
            <a:ext cx="7715304" cy="407196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Основная образовательная программа – </a:t>
            </a:r>
            <a:b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это нормативный документ дошкольного образовательного учреждения, характеризующий специфику содержания образования, особенности организации воспитательно-образовательного процесса, характер оказываемых образовательных услуг</a:t>
            </a:r>
            <a:endParaRPr lang="ru-RU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Рисунок 4" descr="флаг_2.jpg"/>
          <p:cNvPicPr>
            <a:picLocks noChangeAspect="1"/>
          </p:cNvPicPr>
          <p:nvPr/>
        </p:nvPicPr>
        <p:blipFill>
          <a:blip r:embed="rId3" cstate="print"/>
          <a:srcRect l="15385" t="5124" r="15385" b="7762"/>
          <a:stretch>
            <a:fillRect/>
          </a:stretch>
        </p:blipFill>
        <p:spPr>
          <a:xfrm>
            <a:off x="6357950" y="214290"/>
            <a:ext cx="2286016" cy="215901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Администратор\Рабочий стол\Мои рисунки\фоны\флн для презентаций\фон2.jpg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НАПРАВЛЕНИЯ КРУЖКОВ: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482981"/>
          </a:xfrm>
        </p:spPr>
        <p:txBody>
          <a:bodyPr/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художественно-эстетическое развитие</a:t>
            </a:r>
          </a:p>
          <a:p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</a:rPr>
              <a:t>познавательно-иследовательское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 развитие </a:t>
            </a:r>
          </a:p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социально-коммуникативное развитие </a:t>
            </a:r>
          </a:p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речевое развитие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5" name="Рисунок 4" descr="флаг_2.jpg"/>
          <p:cNvPicPr>
            <a:picLocks noChangeAspect="1"/>
          </p:cNvPicPr>
          <p:nvPr/>
        </p:nvPicPr>
        <p:blipFill>
          <a:blip r:embed="rId3" cstate="print"/>
          <a:srcRect l="15385" t="5124" r="15385" b="7762"/>
          <a:stretch>
            <a:fillRect/>
          </a:stretch>
        </p:blipFill>
        <p:spPr>
          <a:xfrm>
            <a:off x="6786578" y="1071546"/>
            <a:ext cx="1890981" cy="17859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Администратор\Рабочий стол\Мои рисунки\фоны\флн для презентаций\фон2.jpg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846158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Социальное партнерство ДОУ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1071545"/>
          <a:ext cx="8143932" cy="5801106"/>
        </p:xfrm>
        <a:graphic>
          <a:graphicData uri="http://schemas.openxmlformats.org/drawingml/2006/table">
            <a:tbl>
              <a:tblPr/>
              <a:tblGrid>
                <a:gridCol w="3257244"/>
                <a:gridCol w="4886688"/>
              </a:tblGrid>
              <a:tr h="7143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36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Организации</a:t>
                      </a:r>
                      <a:endParaRPr lang="ru-RU" sz="12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Направление сотрудничества</a:t>
                      </a:r>
                      <a:endParaRPr lang="ru-RU" sz="1200" b="1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 Управление образования г.Гаврилов-Яма </a:t>
                      </a:r>
                      <a:r>
                        <a:rPr lang="ru-RU" sz="1200" b="1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Гаврилов-Ямского</a:t>
                      </a: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муниципального района</a:t>
                      </a:r>
                      <a:endParaRPr lang="ru-RU" sz="12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информирование, координация деятельности</a:t>
                      </a:r>
                      <a:endParaRPr lang="ru-RU" sz="1200" b="1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7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 Ярославский государственный педагогический университет (ЯГПУ) </a:t>
                      </a:r>
                      <a:r>
                        <a:rPr lang="ru-RU" sz="1200" b="1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им.К.Д.Ушинского</a:t>
                      </a: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кафедра дошкольной педагогики и психологии, ГОУ ЯО ИРО</a:t>
                      </a:r>
                      <a:endParaRPr lang="ru-RU" sz="12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Научное сопровождение методической работы, воспитательно-образовательного процесса, профессиональная переподготовка педагогов ДОУ</a:t>
                      </a:r>
                      <a:endParaRPr lang="ru-RU" sz="12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 Детская поликлиника</a:t>
                      </a:r>
                      <a:endParaRPr lang="ru-RU" sz="12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информирование педагогов, родителей по вопросам сохранения и укрепления здоровья детей, профилактике заболеваний</a:t>
                      </a:r>
                      <a:endParaRPr lang="ru-RU" sz="12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0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 Детская библиотека</a:t>
                      </a:r>
                      <a:endParaRPr lang="ru-RU" sz="12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Просветительская деятельность среди педагогов и родителей, приобщение детей к чтению, истокам русской культуры; проведение тематических занятий, утренников.</a:t>
                      </a:r>
                      <a:endParaRPr lang="ru-RU" sz="12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7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5. Средняя образовательная школа № 1</a:t>
                      </a:r>
                      <a:endParaRPr lang="ru-RU" sz="12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преемственность ДОУ и школы: совместное планирование воспитательно-образовательного процесса, мониторинг адаптации выпускников детского сада к школе; проведение совместных мероприятий.</a:t>
                      </a:r>
                      <a:endParaRPr lang="ru-RU" sz="12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6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6. ДК «Текстильщик»</a:t>
                      </a:r>
                      <a:endParaRPr lang="ru-RU" sz="12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организация </a:t>
                      </a:r>
                      <a:r>
                        <a:rPr lang="ru-RU" sz="1200" b="1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культурно-досуговой</a:t>
                      </a: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деятельности детей</a:t>
                      </a:r>
                      <a:endParaRPr lang="ru-RU" sz="12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7. Детский дворец творчества</a:t>
                      </a:r>
                      <a:endParaRPr lang="ru-RU" sz="12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дополнительное образование детей (школа раннего развития, комната природы)</a:t>
                      </a:r>
                      <a:endParaRPr lang="ru-RU" sz="12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8. Детская музыкальная школа</a:t>
                      </a:r>
                      <a:endParaRPr lang="ru-RU" sz="12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дополнительное образование детей (занятия по хореографии, музыке, изобразительному искусству).</a:t>
                      </a:r>
                      <a:endParaRPr lang="ru-RU" sz="12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9. Автошкола</a:t>
                      </a:r>
                      <a:endParaRPr lang="ru-RU" sz="12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информирование педагогов и родителей по вопросам предупреждения дорожного травматизма</a:t>
                      </a:r>
                      <a:endParaRPr lang="ru-RU" sz="12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10. Выставочный зал «Вдохновение», музеи города </a:t>
                      </a:r>
                      <a:endParaRPr lang="ru-RU" sz="12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совместные мероприятия с детьми, родителями, педагогами по формированию у детей эстетической культуры</a:t>
                      </a:r>
                      <a:endParaRPr lang="ru-RU" sz="12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11. Открытое акционерное общество (ОАО) «Агат»</a:t>
                      </a:r>
                      <a:endParaRPr lang="ru-RU" sz="12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учредитель</a:t>
                      </a:r>
                      <a:endParaRPr lang="ru-RU" sz="12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Администратор\Рабочий стол\Мои рисунки\фоны\флн для презентаций\фон2.jpg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С РОДИТЕЛЯМИ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 descr="hello_html_65924e1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9057" y="2643182"/>
            <a:ext cx="1524011" cy="1143008"/>
          </a:xfrm>
          <a:prstGeom prst="rect">
            <a:avLst/>
          </a:prstGeom>
        </p:spPr>
      </p:pic>
      <p:sp>
        <p:nvSpPr>
          <p:cNvPr id="7" name="Овал 6"/>
          <p:cNvSpPr/>
          <p:nvPr/>
        </p:nvSpPr>
        <p:spPr>
          <a:xfrm>
            <a:off x="3714744" y="1071546"/>
            <a:ext cx="1571636" cy="164307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Участие </a:t>
            </a:r>
          </a:p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родителей </a:t>
            </a:r>
          </a:p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в управлении </a:t>
            </a:r>
          </a:p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ДОУ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 rot="21002761">
            <a:off x="5251935" y="2376680"/>
            <a:ext cx="2000264" cy="142876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Информационно-аналитический блок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 rot="2884781">
            <a:off x="4553193" y="3972874"/>
            <a:ext cx="2143140" cy="142876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</a:rPr>
              <a:t>Познавательный блок</a:t>
            </a:r>
            <a:endParaRPr lang="ru-RU" sz="1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 rot="19277455">
            <a:off x="2290509" y="3856352"/>
            <a:ext cx="2075034" cy="142876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</a:rPr>
              <a:t>Досуговый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 блок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 rot="2353317">
            <a:off x="1989633" y="1963851"/>
            <a:ext cx="2201594" cy="142876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Наглядно-информационный блок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2844" y="1071546"/>
            <a:ext cx="2071702" cy="26432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Стенды</a:t>
            </a:r>
          </a:p>
          <a:p>
            <a:pPr algn="ctr"/>
            <a:r>
              <a:rPr lang="ru-RU" sz="11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Папки-передвижки</a:t>
            </a:r>
          </a:p>
          <a:p>
            <a:pPr algn="ctr"/>
            <a:r>
              <a:rPr lang="ru-RU" sz="11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Работа со СМИ</a:t>
            </a:r>
          </a:p>
          <a:p>
            <a:pPr algn="ctr"/>
            <a:r>
              <a:rPr lang="ru-RU" sz="11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Выставки</a:t>
            </a:r>
          </a:p>
          <a:p>
            <a:pPr algn="ctr"/>
            <a:r>
              <a:rPr lang="ru-RU" sz="11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Дни открытых дверей</a:t>
            </a:r>
          </a:p>
          <a:p>
            <a:pPr algn="ctr"/>
            <a:r>
              <a:rPr lang="ru-RU" sz="11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Выпуск журналов</a:t>
            </a:r>
          </a:p>
          <a:p>
            <a:pPr algn="ctr"/>
            <a:r>
              <a:rPr lang="ru-RU" sz="11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Диалог доверия</a:t>
            </a:r>
          </a:p>
          <a:p>
            <a:pPr algn="ctr"/>
            <a:r>
              <a:rPr lang="ru-RU" sz="11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Тематические выставки</a:t>
            </a:r>
          </a:p>
          <a:p>
            <a:pPr algn="ctr"/>
            <a:r>
              <a:rPr lang="ru-RU" sz="11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Памятки для родителей</a:t>
            </a:r>
          </a:p>
          <a:p>
            <a:pPr algn="ctr"/>
            <a:r>
              <a:rPr lang="ru-RU" sz="11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Открытые просмотры </a:t>
            </a:r>
          </a:p>
          <a:p>
            <a:pPr algn="ctr"/>
            <a:r>
              <a:rPr lang="ru-RU" sz="11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детской деятельности</a:t>
            </a:r>
          </a:p>
          <a:p>
            <a:pPr algn="ctr"/>
            <a:r>
              <a:rPr lang="ru-RU" sz="11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Экскурсии по ДОУ</a:t>
            </a:r>
          </a:p>
          <a:p>
            <a:pPr algn="ctr"/>
            <a:r>
              <a:rPr lang="ru-RU" sz="11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Фотоальбомы групп</a:t>
            </a:r>
          </a:p>
          <a:p>
            <a:pPr algn="ctr"/>
            <a:r>
              <a:rPr lang="ru-RU" sz="11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фотовыставки</a:t>
            </a:r>
            <a:endParaRPr lang="ru-RU" sz="1100" b="1" dirty="0">
              <a:solidFill>
                <a:schemeClr val="bg2">
                  <a:lumMod val="1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786578" y="4214818"/>
            <a:ext cx="2071702" cy="2500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Семинары-практикумы</a:t>
            </a:r>
          </a:p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Педагогические гостиные</a:t>
            </a:r>
          </a:p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Игровые тренинги</a:t>
            </a:r>
          </a:p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Дискуссионные клубы</a:t>
            </a:r>
          </a:p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Библиотека для родителей</a:t>
            </a:r>
          </a:p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Создание совместных проектов</a:t>
            </a:r>
          </a:p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Творческие материалы</a:t>
            </a:r>
          </a:p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Работа сайта ЧДОУ в сети интернет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86380" y="1142984"/>
            <a:ext cx="2000264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Родительский комитет</a:t>
            </a:r>
          </a:p>
          <a:p>
            <a:pPr algn="ctr"/>
            <a:r>
              <a:rPr lang="ru-RU" sz="12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Заключение договоров</a:t>
            </a:r>
          </a:p>
          <a:p>
            <a:pPr algn="ctr"/>
            <a:r>
              <a:rPr lang="ru-RU" sz="12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Советы педагогов с участием родителей</a:t>
            </a:r>
          </a:p>
          <a:p>
            <a:pPr algn="ctr"/>
            <a:r>
              <a:rPr lang="ru-RU" sz="12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Участие родителей в разработке </a:t>
            </a:r>
          </a:p>
          <a:p>
            <a:pPr algn="ctr"/>
            <a:r>
              <a:rPr lang="ru-RU" sz="12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программы развития ЧДОУ</a:t>
            </a:r>
            <a:endParaRPr lang="ru-RU" sz="1200" b="1" dirty="0">
              <a:solidFill>
                <a:schemeClr val="bg2">
                  <a:lumMod val="1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072330" y="1500174"/>
            <a:ext cx="1857388" cy="22860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Анкетирование.</a:t>
            </a:r>
          </a:p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- Беседы.</a:t>
            </a:r>
          </a:p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- Опросы.</a:t>
            </a:r>
          </a:p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- Интервьюирование.</a:t>
            </a:r>
          </a:p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- Маркетинговые </a:t>
            </a:r>
          </a:p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исследования (соц. </a:t>
            </a:r>
          </a:p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срезы).</a:t>
            </a:r>
          </a:p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- «Копилка </a:t>
            </a:r>
          </a:p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родительской </a:t>
            </a:r>
          </a:p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мудрости».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5720" y="3857628"/>
            <a:ext cx="2143140" cy="25003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Праздники </a:t>
            </a:r>
          </a:p>
          <a:p>
            <a:pPr algn="ctr"/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Развлечения</a:t>
            </a:r>
          </a:p>
          <a:p>
            <a:pPr algn="ctr"/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Конкурсы, викторины, </a:t>
            </a:r>
          </a:p>
          <a:p>
            <a:pPr algn="ctr"/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выставки</a:t>
            </a:r>
          </a:p>
          <a:p>
            <a:pPr algn="ctr"/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Дни здоровья</a:t>
            </a:r>
          </a:p>
          <a:p>
            <a:pPr algn="ctr"/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Совместные досуги</a:t>
            </a:r>
            <a:endParaRPr lang="ru-RU" sz="1600" b="1" dirty="0">
              <a:solidFill>
                <a:schemeClr val="bg2">
                  <a:lumMod val="10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Администратор\Рабочий стол\Мои рисунки\фоны\флн для презентаций\фон2.jpg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8" name="Рисунок 17" descr="флаг_2.jpg"/>
          <p:cNvPicPr>
            <a:picLocks noChangeAspect="1"/>
          </p:cNvPicPr>
          <p:nvPr/>
        </p:nvPicPr>
        <p:blipFill>
          <a:blip r:embed="rId3" cstate="print"/>
          <a:srcRect l="15385" t="5124" r="15385" b="7762"/>
          <a:stretch>
            <a:fillRect/>
          </a:stretch>
        </p:blipFill>
        <p:spPr>
          <a:xfrm>
            <a:off x="357158" y="214290"/>
            <a:ext cx="1890981" cy="17859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4822" name="Picture 6" descr="http://www.playcast.ru/uploads/2015/06/27/1412604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2285992"/>
            <a:ext cx="6049778" cy="2786082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</p:pic>
      <p:pic>
        <p:nvPicPr>
          <p:cNvPr id="34830" name="Picture 14" descr="http://justclickit.ru/flash/other/other%20(1386)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29454" y="1714488"/>
            <a:ext cx="1819283" cy="30748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Администратор\Рабочий стол\Мои рисунки\фоны\флн для презентаций\фон2.jpg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6043626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Образовательная программа разработана в соответствии с ФГОС ДО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50059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 smtClean="0">
                <a:solidFill>
                  <a:srgbClr val="663300"/>
                </a:solidFill>
              </a:rPr>
              <a:t>В ходе проектирования учитывались:</a:t>
            </a:r>
          </a:p>
          <a:p>
            <a:pPr>
              <a:buFont typeface="Wingdings" pitchFamily="2" charset="2"/>
              <a:buChar char="q"/>
            </a:pP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</a:rPr>
              <a:t>рекомендации Примерной образовательной программы 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</a:rPr>
              <a:t>дошкольного образования / Н.Е. </a:t>
            </a:r>
            <a:r>
              <a:rPr lang="ru-RU" sz="1800" b="1" dirty="0" err="1" smtClean="0">
                <a:solidFill>
                  <a:schemeClr val="bg2">
                    <a:lumMod val="25000"/>
                  </a:schemeClr>
                </a:solidFill>
              </a:rPr>
              <a:t>Вераксы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</a:rPr>
              <a:t>, Т.С Комарова, М.А. Васильевой–СПб.: Издательство МОЗАИКА СИНТЕЗ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</a:rPr>
              <a:t>Москва, 2014 «От рождения до школы»</a:t>
            </a:r>
          </a:p>
          <a:p>
            <a:pPr>
              <a:buFont typeface="Wingdings" pitchFamily="2" charset="2"/>
              <a:buChar char="q"/>
            </a:pP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</a:rPr>
              <a:t>образовательные потребности воспитанников</a:t>
            </a:r>
          </a:p>
          <a:p>
            <a:pPr>
              <a:buFont typeface="Wingdings" pitchFamily="2" charset="2"/>
              <a:buChar char="q"/>
            </a:pP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</a:rPr>
              <a:t>запросы родителей (законных представителей) </a:t>
            </a:r>
          </a:p>
          <a:p>
            <a:pPr>
              <a:buFont typeface="Wingdings" pitchFamily="2" charset="2"/>
              <a:buChar char="q"/>
            </a:pP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</a:rPr>
              <a:t>психолого-педагогические, кадровые, материально-технические, финансовые условия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663300"/>
                </a:solidFill>
                <a:latin typeface="Arial Narrow" pitchFamily="34" charset="0"/>
              </a:rPr>
              <a:t>Программа может корректироваться в связи с изменениями:</a:t>
            </a:r>
          </a:p>
          <a:p>
            <a:pPr>
              <a:buFont typeface="Wingdings" pitchFamily="2" charset="2"/>
              <a:buChar char="q"/>
            </a:pP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нормативно-правовой базы дошкольного образования</a:t>
            </a:r>
          </a:p>
          <a:p>
            <a:pPr>
              <a:buFont typeface="Wingdings" pitchFamily="2" charset="2"/>
              <a:buChar char="q"/>
            </a:pP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образовательного запроса родителей</a:t>
            </a:r>
          </a:p>
          <a:p>
            <a:pPr>
              <a:buFont typeface="Wingdings" pitchFamily="2" charset="2"/>
              <a:buChar char="q"/>
            </a:pP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видовой структуры групп</a:t>
            </a:r>
          </a:p>
          <a:p>
            <a:pPr>
              <a:buFont typeface="Wingdings" pitchFamily="2" charset="2"/>
              <a:buChar char="q"/>
            </a:pP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Рисунок 4" descr="флаг_2.jpg"/>
          <p:cNvPicPr>
            <a:picLocks noChangeAspect="1"/>
          </p:cNvPicPr>
          <p:nvPr/>
        </p:nvPicPr>
        <p:blipFill>
          <a:blip r:embed="rId3" cstate="print"/>
          <a:srcRect l="15385" t="5124" r="15385" b="7762"/>
          <a:stretch>
            <a:fillRect/>
          </a:stretch>
        </p:blipFill>
        <p:spPr>
          <a:xfrm>
            <a:off x="6500826" y="214289"/>
            <a:ext cx="2286016" cy="215901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Администратор\Рабочий стол\Мои рисунки\фоны\флн для презентаций\фон2.jpg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857232"/>
            <a:ext cx="6500858" cy="107156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предполагает возможность начала 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освоения детьми содержания образовательных 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областей на любом этапе ее реализации: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357430"/>
            <a:ext cx="8229600" cy="4000528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ранний возраст (до 3 лет)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младший дошкольный возраст (3-4 года)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средний дошкольный возраст (4-5 лет)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старший дошкольный возраст (5-6 лет)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ребенок на пороге школы (6-7 лет)</a:t>
            </a:r>
          </a:p>
          <a:p>
            <a:pPr>
              <a:buNone/>
            </a:pPr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Программа учитывает индивидуальные потребности ребенка, 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связанные с его жизненной ситуацией и состоянием здоровья, 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определяющие особые условия получения им образования , 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индивидуальные потребности отдельных категорий детей, в 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том числе с ограниченными возможностями здоровья 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Рисунок 4" descr="флаг_2.jpg"/>
          <p:cNvPicPr>
            <a:picLocks noChangeAspect="1"/>
          </p:cNvPicPr>
          <p:nvPr/>
        </p:nvPicPr>
        <p:blipFill>
          <a:blip r:embed="rId3" cstate="print"/>
          <a:srcRect l="15385" t="5124" r="15385" b="7762"/>
          <a:stretch>
            <a:fillRect/>
          </a:stretch>
        </p:blipFill>
        <p:spPr>
          <a:xfrm>
            <a:off x="7177379" y="285728"/>
            <a:ext cx="1966621" cy="18573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Администратор\Рабочий стол\Мои рисунки\фоны\флн для презентаций\фон2.jpg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СОДЕРЖАНИЕ УКАЗАННЫХ ОБРАЗОВАТЕЛЬНЫХ ОБЛАСТЕЙ ЗАВИСИТ  ОТ ВОЗРАСТНЫХ И ИНДИВИДУАЛЬНЫХ ОСОБЕННОСТЕЙ ДЕТЕЙ,  ОПРЕДЕЛЯЕТСЯ ЦЕЛЯМИ И ЗАДАЧАМИ ПРОГРАММЫ И  РЕАЛИЗУЕТСЯ В РАЗЛИЧНЫХ ВИДАХ ДЕЯТЕЛЬНОСТИ (ОБЩЕНИИ,  ИГРЕ, ПОЗНАВАТЕЛЬНО-ИССЛЕДОВАТЕЛЬСКОЙ ДЕЯТЕЛЬНОСТИ)</a:t>
            </a:r>
            <a:endParaRPr lang="ru-RU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28596" y="2071678"/>
            <a:ext cx="2714644" cy="1714512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Требования к </a:t>
            </a:r>
          </a:p>
          <a:p>
            <a:pPr algn="ctr"/>
            <a:r>
              <a:rPr lang="ru-RU" b="1" dirty="0" smtClean="0"/>
              <a:t>структуре </a:t>
            </a:r>
          </a:p>
          <a:p>
            <a:pPr algn="ctr"/>
            <a:r>
              <a:rPr lang="ru-RU" b="1" dirty="0" smtClean="0"/>
              <a:t>образовательной программы и </a:t>
            </a:r>
            <a:r>
              <a:rPr lang="ru-RU" b="1" smtClean="0"/>
              <a:t>ее объему</a:t>
            </a:r>
            <a:endParaRPr lang="ru-RU" b="1" dirty="0"/>
          </a:p>
        </p:txBody>
      </p:sp>
      <p:sp>
        <p:nvSpPr>
          <p:cNvPr id="6" name="Овал 5"/>
          <p:cNvSpPr/>
          <p:nvPr/>
        </p:nvSpPr>
        <p:spPr>
          <a:xfrm>
            <a:off x="5572132" y="3714752"/>
            <a:ext cx="2786082" cy="1714512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Требования к </a:t>
            </a:r>
          </a:p>
          <a:p>
            <a:pPr algn="ctr"/>
            <a:r>
              <a:rPr lang="ru-RU" b="1" dirty="0" smtClean="0"/>
              <a:t>результатам </a:t>
            </a:r>
          </a:p>
          <a:p>
            <a:pPr algn="ctr"/>
            <a:r>
              <a:rPr lang="ru-RU" b="1" dirty="0" smtClean="0"/>
              <a:t>освоения </a:t>
            </a:r>
          </a:p>
          <a:p>
            <a:pPr algn="ctr"/>
            <a:r>
              <a:rPr lang="ru-RU" b="1" dirty="0" smtClean="0"/>
              <a:t>программы</a:t>
            </a:r>
            <a:endParaRPr lang="ru-RU" b="1" dirty="0"/>
          </a:p>
        </p:txBody>
      </p:sp>
      <p:sp>
        <p:nvSpPr>
          <p:cNvPr id="7" name="Овал 6"/>
          <p:cNvSpPr/>
          <p:nvPr/>
        </p:nvSpPr>
        <p:spPr>
          <a:xfrm>
            <a:off x="2714612" y="3143248"/>
            <a:ext cx="2786082" cy="1714512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Требования к </a:t>
            </a:r>
          </a:p>
          <a:p>
            <a:pPr algn="ctr"/>
            <a:r>
              <a:rPr lang="ru-RU" b="1" dirty="0" smtClean="0"/>
              <a:t>условиям </a:t>
            </a:r>
          </a:p>
          <a:p>
            <a:pPr algn="ctr"/>
            <a:r>
              <a:rPr lang="ru-RU" b="1" dirty="0" smtClean="0"/>
              <a:t>реализации </a:t>
            </a:r>
          </a:p>
          <a:p>
            <a:pPr algn="ctr"/>
            <a:r>
              <a:rPr lang="ru-RU" b="1" dirty="0" smtClean="0"/>
              <a:t>программы </a:t>
            </a: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Администратор\Рабочий стол\Мои рисунки\фоны\флн для презентаций\фон2.jpg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91759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ЦЕЛЕВЫЕ ОРИЕНТИРЫ НА ЭТАПЕ ЗАВЕРШЕНИЯ ДОШКОЛЬНОГО ОБРАЗОВАНИЯ 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625989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sz="42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Модель выпускника ДОУ</a:t>
            </a:r>
          </a:p>
          <a:p>
            <a:pPr algn="ctr">
              <a:buNone/>
            </a:pPr>
            <a:endParaRPr lang="ru-RU" sz="4200" b="1" dirty="0" smtClean="0">
              <a:solidFill>
                <a:schemeClr val="bg2">
                  <a:lumMod val="10000"/>
                </a:schemeClr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38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Владеет основными культурными способами деятельности</a:t>
            </a:r>
          </a:p>
          <a:p>
            <a:pPr>
              <a:buFont typeface="Wingdings" pitchFamily="2" charset="2"/>
              <a:buChar char="q"/>
            </a:pPr>
            <a:r>
              <a:rPr lang="ru-RU" sz="38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Проявляет инициативу и самостоятельность</a:t>
            </a:r>
          </a:p>
          <a:p>
            <a:pPr>
              <a:buFont typeface="Wingdings" pitchFamily="2" charset="2"/>
              <a:buChar char="q"/>
            </a:pPr>
            <a:r>
              <a:rPr lang="ru-RU" sz="38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Положительно относится к миру, к людям, , самому себе, участвует в совместных играх, способен договариваться</a:t>
            </a:r>
          </a:p>
          <a:p>
            <a:pPr>
              <a:buFont typeface="Wingdings" pitchFamily="2" charset="2"/>
              <a:buChar char="q"/>
            </a:pPr>
            <a:r>
              <a:rPr lang="ru-RU" sz="38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Адекватно проявляет свои чувства</a:t>
            </a:r>
          </a:p>
          <a:p>
            <a:pPr>
              <a:buFont typeface="Wingdings" pitchFamily="2" charset="2"/>
              <a:buChar char="q"/>
            </a:pPr>
            <a:r>
              <a:rPr lang="ru-RU" sz="38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Владеет разными формами и видами игр</a:t>
            </a:r>
          </a:p>
          <a:p>
            <a:pPr>
              <a:buFont typeface="Wingdings" pitchFamily="2" charset="2"/>
              <a:buChar char="q"/>
            </a:pPr>
            <a:r>
              <a:rPr lang="ru-RU" sz="38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Хорошо владеет устной речью, может выражать свои мысли и желания</a:t>
            </a:r>
          </a:p>
          <a:p>
            <a:pPr>
              <a:buFont typeface="Wingdings" pitchFamily="2" charset="2"/>
              <a:buChar char="q"/>
            </a:pPr>
            <a:r>
              <a:rPr lang="ru-RU" sz="38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Развита мелкая моторика</a:t>
            </a:r>
          </a:p>
          <a:p>
            <a:pPr>
              <a:buFont typeface="Wingdings" pitchFamily="2" charset="2"/>
              <a:buChar char="q"/>
            </a:pPr>
            <a:r>
              <a:rPr lang="ru-RU" sz="38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Способен к волевым усилиям , может следовать социальным нормам поведения в различных видах деятельности</a:t>
            </a:r>
          </a:p>
          <a:p>
            <a:pPr>
              <a:buFont typeface="Wingdings" pitchFamily="2" charset="2"/>
              <a:buChar char="q"/>
            </a:pPr>
            <a:r>
              <a:rPr lang="ru-RU" sz="38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Соблюдает правила безопасного поведения и личной гигиены</a:t>
            </a:r>
          </a:p>
          <a:p>
            <a:pPr>
              <a:buFont typeface="Wingdings" pitchFamily="2" charset="2"/>
              <a:buChar char="q"/>
            </a:pPr>
            <a:r>
              <a:rPr lang="ru-RU" sz="38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Проявляет любознательность, интересуется причинно-следственными связями, склонен наблюдать , экспериментировать</a:t>
            </a:r>
          </a:p>
          <a:p>
            <a:pPr>
              <a:buFont typeface="Wingdings" pitchFamily="2" charset="2"/>
              <a:buChar char="q"/>
            </a:pPr>
            <a:r>
              <a:rPr lang="ru-RU" sz="38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0бладает начальными знаниями о себе, природном и социальном мире, в котором живет </a:t>
            </a:r>
            <a:endParaRPr lang="ru-RU" sz="3800" b="1" dirty="0">
              <a:solidFill>
                <a:schemeClr val="bg2">
                  <a:lumMod val="1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5" name="Рисунок 4" descr="флаг_2.jpg"/>
          <p:cNvPicPr>
            <a:picLocks noChangeAspect="1"/>
          </p:cNvPicPr>
          <p:nvPr/>
        </p:nvPicPr>
        <p:blipFill>
          <a:blip r:embed="rId3" cstate="print"/>
          <a:srcRect l="15385" t="5124" r="15385" b="7762"/>
          <a:stretch>
            <a:fillRect/>
          </a:stretch>
        </p:blipFill>
        <p:spPr>
          <a:xfrm>
            <a:off x="7072330" y="928670"/>
            <a:ext cx="1890981" cy="17859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Администратор\Рабочий стол\Мои рисунки\фоны\флн для презентаций\фон2.jpg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685804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МОДЕЛЬ ОБРАЗОВАТЕЛЬНОЙ 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ПРОГРАММЫ ЧДОУ 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«Детский сад «Малыш»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 descr="флаг_2.jpg"/>
          <p:cNvPicPr>
            <a:picLocks noChangeAspect="1"/>
          </p:cNvPicPr>
          <p:nvPr/>
        </p:nvPicPr>
        <p:blipFill>
          <a:blip r:embed="rId3" cstate="print"/>
          <a:srcRect l="15385" t="5124" r="15385" b="7762"/>
          <a:stretch>
            <a:fillRect/>
          </a:stretch>
        </p:blipFill>
        <p:spPr>
          <a:xfrm>
            <a:off x="7253019" y="0"/>
            <a:ext cx="1890981" cy="17859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14282" y="2500306"/>
            <a:ext cx="8715436" cy="105727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 Narrow" pitchFamily="34" charset="0"/>
              </a:rPr>
              <a:t>Цель:   развитие личности детей дошкольного возраста в различных видах общения и </a:t>
            </a:r>
          </a:p>
          <a:p>
            <a:pPr algn="ctr"/>
            <a:r>
              <a:rPr lang="ru-RU" b="1" dirty="0" smtClean="0">
                <a:latin typeface="Arial Narrow" pitchFamily="34" charset="0"/>
              </a:rPr>
              <a:t>деятельности с учетом их возрастных, индивидуальных психологических и физиологических особенностей.</a:t>
            </a:r>
            <a:endParaRPr lang="ru-RU" b="1" dirty="0">
              <a:latin typeface="Arial Narrow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28794" y="4786322"/>
            <a:ext cx="1571636" cy="121444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Arial Narrow" pitchFamily="34" charset="0"/>
              </a:rPr>
              <a:t>Познавательное </a:t>
            </a:r>
          </a:p>
          <a:p>
            <a:pPr algn="ctr"/>
            <a:r>
              <a:rPr lang="ru-RU" sz="1600" b="1" dirty="0" smtClean="0">
                <a:latin typeface="Arial Narrow" pitchFamily="34" charset="0"/>
              </a:rPr>
              <a:t>развитие</a:t>
            </a:r>
            <a:endParaRPr lang="ru-RU" sz="1600" b="1" dirty="0">
              <a:latin typeface="Arial Narrow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143768" y="4786322"/>
            <a:ext cx="1500198" cy="121444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Arial Narrow" pitchFamily="34" charset="0"/>
              </a:rPr>
              <a:t>Художественно-эстетическое </a:t>
            </a:r>
          </a:p>
          <a:p>
            <a:pPr algn="ctr"/>
            <a:r>
              <a:rPr lang="ru-RU" sz="1600" b="1" dirty="0" smtClean="0">
                <a:latin typeface="Arial Narrow" pitchFamily="34" charset="0"/>
              </a:rPr>
              <a:t>развитие </a:t>
            </a:r>
            <a:endParaRPr lang="ru-RU" sz="1600" b="1" dirty="0">
              <a:latin typeface="Arial Narrow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57818" y="4786322"/>
            <a:ext cx="1643074" cy="121444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 Narrow" pitchFamily="34" charset="0"/>
              </a:rPr>
              <a:t>Физическое </a:t>
            </a:r>
          </a:p>
          <a:p>
            <a:pPr algn="ctr"/>
            <a:r>
              <a:rPr lang="ru-RU" b="1" dirty="0" smtClean="0">
                <a:latin typeface="Arial Narrow" pitchFamily="34" charset="0"/>
              </a:rPr>
              <a:t>развитие</a:t>
            </a:r>
            <a:endParaRPr lang="ru-RU" b="1" dirty="0">
              <a:latin typeface="Arial Narrow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643306" y="4786322"/>
            <a:ext cx="1571636" cy="121444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 Narrow" pitchFamily="34" charset="0"/>
              </a:rPr>
              <a:t>Речевое развитие</a:t>
            </a:r>
            <a:endParaRPr lang="ru-RU" b="1" dirty="0">
              <a:latin typeface="Arial Narrow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85720" y="4786322"/>
            <a:ext cx="1500198" cy="121444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Arial Narrow" pitchFamily="34" charset="0"/>
              </a:rPr>
              <a:t>Социально-коммуникативное </a:t>
            </a:r>
          </a:p>
          <a:p>
            <a:pPr algn="ctr"/>
            <a:r>
              <a:rPr lang="ru-RU" sz="1400" b="1" dirty="0" smtClean="0">
                <a:latin typeface="Arial Narrow" pitchFamily="34" charset="0"/>
              </a:rPr>
              <a:t>развитие</a:t>
            </a:r>
            <a:endParaRPr lang="ru-RU" sz="1400" b="1" dirty="0">
              <a:latin typeface="Arial Narrow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>
            <a:off x="3964777" y="3964785"/>
            <a:ext cx="785818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785786" y="4357694"/>
            <a:ext cx="750099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715142" y="4572008"/>
            <a:ext cx="284958" cy="79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679026" y="4607330"/>
            <a:ext cx="357190" cy="79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2393538" y="4607330"/>
            <a:ext cx="357190" cy="79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4215604" y="4571214"/>
            <a:ext cx="284958" cy="79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6036876" y="4607330"/>
            <a:ext cx="357190" cy="79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8108578" y="4607330"/>
            <a:ext cx="357190" cy="79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Администратор\Рабочий стол\Мои рисунки\фоны\флн для презентаций\фон2.jpg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Рисунок 4" descr="флаг_2.jpg"/>
          <p:cNvPicPr>
            <a:picLocks noChangeAspect="1"/>
          </p:cNvPicPr>
          <p:nvPr/>
        </p:nvPicPr>
        <p:blipFill>
          <a:blip r:embed="rId3" cstate="print"/>
          <a:srcRect l="15385" t="5124" r="15385" b="7762"/>
          <a:stretch>
            <a:fillRect/>
          </a:stretch>
        </p:blipFill>
        <p:spPr>
          <a:xfrm>
            <a:off x="7253019" y="0"/>
            <a:ext cx="1890981" cy="17859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14282" y="1643050"/>
            <a:ext cx="8715436" cy="127159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663300"/>
                </a:solidFill>
                <a:latin typeface="Arial Narrow" pitchFamily="34" charset="0"/>
              </a:rPr>
              <a:t>Целевой раздел</a:t>
            </a:r>
            <a:endParaRPr lang="ru-RU" sz="4400" b="1" dirty="0">
              <a:solidFill>
                <a:srgbClr val="663300"/>
              </a:solidFill>
              <a:latin typeface="Arial Narrow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86380" y="3429000"/>
            <a:ext cx="1571636" cy="121444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Arial Narrow" pitchFamily="34" charset="0"/>
              </a:rPr>
              <a:t>Планируемые результаты</a:t>
            </a:r>
            <a:endParaRPr lang="ru-RU" sz="1600" b="1" dirty="0">
              <a:latin typeface="Arial Narrow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143768" y="4786322"/>
            <a:ext cx="1500198" cy="121444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Arial Narrow" pitchFamily="34" charset="0"/>
              </a:rPr>
              <a:t>Художественно-эстетическое </a:t>
            </a:r>
          </a:p>
          <a:p>
            <a:pPr algn="ctr"/>
            <a:r>
              <a:rPr lang="ru-RU" sz="1600" b="1" dirty="0" smtClean="0">
                <a:latin typeface="Arial Narrow" pitchFamily="34" charset="0"/>
              </a:rPr>
              <a:t>развитие </a:t>
            </a:r>
            <a:endParaRPr lang="ru-RU" sz="1600" b="1" dirty="0">
              <a:latin typeface="Arial Narrow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57818" y="4786322"/>
            <a:ext cx="1643074" cy="121444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 Narrow" pitchFamily="34" charset="0"/>
              </a:rPr>
              <a:t>Физическое </a:t>
            </a:r>
          </a:p>
          <a:p>
            <a:pPr algn="ctr"/>
            <a:r>
              <a:rPr lang="ru-RU" b="1" dirty="0" smtClean="0">
                <a:latin typeface="Arial Narrow" pitchFamily="34" charset="0"/>
              </a:rPr>
              <a:t>развитие</a:t>
            </a:r>
            <a:endParaRPr lang="ru-RU" b="1" dirty="0">
              <a:latin typeface="Arial Narrow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643306" y="4786322"/>
            <a:ext cx="1571636" cy="121444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 Narrow" pitchFamily="34" charset="0"/>
              </a:rPr>
              <a:t>Речевое развитие</a:t>
            </a:r>
            <a:endParaRPr lang="ru-RU" b="1" dirty="0">
              <a:latin typeface="Arial Narrow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785918" y="3500438"/>
            <a:ext cx="1500198" cy="121444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Arial Narrow" pitchFamily="34" charset="0"/>
              </a:rPr>
              <a:t>Пояснительная записка</a:t>
            </a:r>
            <a:endParaRPr lang="ru-RU" sz="1400" b="1" dirty="0">
              <a:latin typeface="Arial Narrow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>
            <a:off x="2036745" y="3249611"/>
            <a:ext cx="785818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785786" y="4357694"/>
            <a:ext cx="750099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4215604" y="4571214"/>
            <a:ext cx="284958" cy="79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6036876" y="4607330"/>
            <a:ext cx="357190" cy="79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8108578" y="4607330"/>
            <a:ext cx="357190" cy="79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6001554" y="3142454"/>
            <a:ext cx="428628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Администратор\Рабочий стол\Мои рисунки\фоны\флн для презентаций\фон2.jpg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6472254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ООП ДО состоит: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 descr="флаг_2.jpg"/>
          <p:cNvPicPr>
            <a:picLocks noChangeAspect="1"/>
          </p:cNvPicPr>
          <p:nvPr/>
        </p:nvPicPr>
        <p:blipFill>
          <a:blip r:embed="rId3" cstate="print"/>
          <a:srcRect l="15385" t="5124" r="15385" b="7762"/>
          <a:stretch>
            <a:fillRect/>
          </a:stretch>
        </p:blipFill>
        <p:spPr>
          <a:xfrm>
            <a:off x="6500826" y="214289"/>
            <a:ext cx="2286016" cy="215901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Овал 5"/>
          <p:cNvSpPr/>
          <p:nvPr/>
        </p:nvSpPr>
        <p:spPr>
          <a:xfrm>
            <a:off x="500034" y="2571744"/>
            <a:ext cx="4071966" cy="335758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Обязательная часть  </a:t>
            </a:r>
            <a:r>
              <a:rPr lang="ru-RU" b="1" dirty="0" smtClean="0"/>
              <a:t>ООП ДО с учетом методов, приемов и технологий программы</a:t>
            </a:r>
          </a:p>
          <a:p>
            <a:pPr algn="ctr"/>
            <a:r>
              <a:rPr lang="ru-RU" b="1" dirty="0" smtClean="0"/>
              <a:t>«От рождения до школы» под ред. </a:t>
            </a:r>
            <a:r>
              <a:rPr lang="ru-RU" b="1" dirty="0" err="1" smtClean="0"/>
              <a:t>Н.Е.Вераксы</a:t>
            </a:r>
            <a:endParaRPr lang="ru-RU" b="1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2285984" y="1571612"/>
            <a:ext cx="1714512" cy="1428760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Не менее 60%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1" name="Стрелка влево 10"/>
          <p:cNvSpPr/>
          <p:nvPr/>
        </p:nvSpPr>
        <p:spPr>
          <a:xfrm>
            <a:off x="4286248" y="5214950"/>
            <a:ext cx="1621350" cy="1285884"/>
          </a:xfrm>
          <a:prstGeom prst="lef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Не более 40%</a:t>
            </a:r>
            <a:endParaRPr lang="ru-RU" sz="2000" b="1" dirty="0"/>
          </a:p>
        </p:txBody>
      </p:sp>
      <p:sp>
        <p:nvSpPr>
          <p:cNvPr id="12" name="Овал 11"/>
          <p:cNvSpPr/>
          <p:nvPr/>
        </p:nvSpPr>
        <p:spPr>
          <a:xfrm>
            <a:off x="4714876" y="2357430"/>
            <a:ext cx="3929090" cy="350046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 Narrow" pitchFamily="34" charset="0"/>
              </a:rPr>
              <a:t>Вариативная часть  </a:t>
            </a:r>
            <a:r>
              <a:rPr lang="ru-RU" sz="1600" b="1" dirty="0" smtClean="0">
                <a:latin typeface="Arial Narrow" pitchFamily="34" charset="0"/>
              </a:rPr>
              <a:t>формируемая участниками образовательного процесса</a:t>
            </a:r>
          </a:p>
          <a:p>
            <a:pPr algn="ctr"/>
            <a:r>
              <a:rPr lang="ru-RU" sz="1600" b="1" dirty="0" err="1" smtClean="0">
                <a:latin typeface="Arial Narrow" pitchFamily="34" charset="0"/>
              </a:rPr>
              <a:t>Р.Б.Стеркина</a:t>
            </a:r>
            <a:r>
              <a:rPr lang="ru-RU" sz="1600" b="1" dirty="0" smtClean="0">
                <a:latin typeface="Arial Narrow" pitchFamily="34" charset="0"/>
              </a:rPr>
              <a:t> «Основы безопасности детей дошкольного возраста», Н.Н.Кондратьева «Мы»,</a:t>
            </a:r>
          </a:p>
          <a:p>
            <a:pPr algn="ctr"/>
            <a:r>
              <a:rPr lang="ru-RU" sz="1600" b="1" dirty="0" err="1" smtClean="0">
                <a:latin typeface="Arial Narrow" pitchFamily="34" charset="0"/>
              </a:rPr>
              <a:t>Н.Г.Зеленова</a:t>
            </a:r>
            <a:r>
              <a:rPr lang="ru-RU" sz="1600" b="1" dirty="0" smtClean="0">
                <a:latin typeface="Arial Narrow" pitchFamily="34" charset="0"/>
              </a:rPr>
              <a:t> «Мы живем в России», </a:t>
            </a:r>
            <a:r>
              <a:rPr lang="ru-RU" sz="1600" b="1" dirty="0" err="1" smtClean="0">
                <a:latin typeface="Arial Narrow" pitchFamily="34" charset="0"/>
              </a:rPr>
              <a:t>Каплунова</a:t>
            </a:r>
            <a:r>
              <a:rPr lang="ru-RU" sz="1600" b="1" dirty="0" smtClean="0">
                <a:latin typeface="Arial Narrow" pitchFamily="34" charset="0"/>
              </a:rPr>
              <a:t> </a:t>
            </a:r>
            <a:r>
              <a:rPr lang="ru-RU" sz="1600" b="1" dirty="0">
                <a:latin typeface="Arial Narrow" pitchFamily="34" charset="0"/>
              </a:rPr>
              <a:t>и </a:t>
            </a:r>
            <a:r>
              <a:rPr lang="ru-RU" sz="1600" b="1" dirty="0" err="1" smtClean="0">
                <a:latin typeface="Arial Narrow" pitchFamily="34" charset="0"/>
              </a:rPr>
              <a:t>Новоскольцева</a:t>
            </a:r>
            <a:r>
              <a:rPr lang="ru-RU" sz="1600" b="1" dirty="0" smtClean="0">
                <a:latin typeface="Arial Narrow" pitchFamily="34" charset="0"/>
              </a:rPr>
              <a:t>  «Ладушки</a:t>
            </a:r>
            <a:r>
              <a:rPr lang="ru-RU" sz="1600" b="1" dirty="0">
                <a:latin typeface="Arial Narrow" pitchFamily="34" charset="0"/>
              </a:rPr>
              <a:t>».</a:t>
            </a:r>
            <a:endParaRPr lang="ru-RU" sz="1600" b="1" dirty="0" smtClean="0">
              <a:latin typeface="Arial Narrow" pitchFamily="34" charset="0"/>
            </a:endParaRPr>
          </a:p>
          <a:p>
            <a:pPr algn="ctr"/>
            <a:endParaRPr lang="ru-RU" sz="2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2210</Words>
  <Application>Microsoft Office PowerPoint</Application>
  <PresentationFormat>Экран (4:3)</PresentationFormat>
  <Paragraphs>295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Краткая презентация основной образовательной программы ДО ЧДОУ «Детский сад «Малыш» г.Гаврилов-ям с учетом ФГОС ДО и методов, приемов и технологий программы Н.Е.Вераксы «От рождения до школы»</vt:lpstr>
      <vt:lpstr>Основная образовательная программа –  это нормативный документ дошкольного образовательного учреждения, характеризующий специфику содержания образования, особенности организации воспитательно-образовательного процесса, характер оказываемых образовательных услуг</vt:lpstr>
      <vt:lpstr>Образовательная программа разработана в соответствии с ФГОС ДО</vt:lpstr>
      <vt:lpstr>Программа предполагает возможность начала  освоения детьми содержания образовательных  областей на любом этапе ее реализации:</vt:lpstr>
      <vt:lpstr>СОДЕРЖАНИЕ УКАЗАННЫХ ОБРАЗОВАТЕЛЬНЫХ ОБЛАСТЕЙ ЗАВИСИТ  ОТ ВОЗРАСТНЫХ И ИНДИВИДУАЛЬНЫХ ОСОБЕННОСТЕЙ ДЕТЕЙ,  ОПРЕДЕЛЯЕТСЯ ЦЕЛЯМИ И ЗАДАЧАМИ ПРОГРАММЫ И  РЕАЛИЗУЕТСЯ В РАЗЛИЧНЫХ ВИДАХ ДЕЯТЕЛЬНОСТИ (ОБЩЕНИИ,  ИГРЕ, ПОЗНАВАТЕЛЬНО-ИССЛЕДОВАТЕЛЬСКОЙ ДЕЯТЕЛЬНОСТИ)</vt:lpstr>
      <vt:lpstr>ЦЕЛЕВЫЕ ОРИЕНТИРЫ НА ЭТАПЕ ЗАВЕРШЕНИЯ ДОШКОЛЬНОГО ОБРАЗОВАНИЯ </vt:lpstr>
      <vt:lpstr>МОДЕЛЬ ОБРАЗОВАТЕЛЬНОЙ  ПРОГРАММЫ ЧДОУ  «Детский сад «Малыш»</vt:lpstr>
      <vt:lpstr>Слайд 8</vt:lpstr>
      <vt:lpstr>ООП ДО состоит:</vt:lpstr>
      <vt:lpstr>ОБРАЗОВАТЕЛЬНЫЕ ОБЛАСТИ:</vt:lpstr>
      <vt:lpstr>Слайд 11</vt:lpstr>
      <vt:lpstr>ЗАДАЧИ РЕАЛИЗАЦИИ ПРОГРАММЫ</vt:lpstr>
      <vt:lpstr>УСЛОВИЯ РЕАЛИЗАЦИИ ПРОГРАММЫ:</vt:lpstr>
      <vt:lpstr>ОБЯЗАТЕЛЬНАЯ ЧАСТЬ ОБРАЗОВАТЕЛЬНОЙ  ПРОГРАММЫ</vt:lpstr>
      <vt:lpstr>КОРРЕКЦИОННО-РАЗВИВАЮЩЕЕ ОБУЧЕНИЕ И ВОСПИТАНИЕ В ЧДОУ</vt:lpstr>
      <vt:lpstr>Модель сопровождения детей с общим недоразвитием речи (ОНР)</vt:lpstr>
      <vt:lpstr>Условия эффективности коррекционной работы</vt:lpstr>
      <vt:lpstr>ВАРИАТИВНАЯ ЧАСТЬ  ОБРАЗОВАТЕЛЬНОЙ ПРОГРАММЫ</vt:lpstr>
      <vt:lpstr>ДОПОЛНИТЕЛЬНОЕ ОБРАЗОВАНИЕ</vt:lpstr>
      <vt:lpstr>НАПРАВЛЕНИЯ КРУЖКОВ:</vt:lpstr>
      <vt:lpstr>Социальное партнерство ДОУ</vt:lpstr>
      <vt:lpstr>РАБОТА С РОДИТЕЛЯМИ</vt:lpstr>
      <vt:lpstr>Слайд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основной образовательной программы ЧДОУ «Детский сад «Малыш» г.Гаврилов-ям с учетом внедрения ФГОС ДО</dc:title>
  <dc:creator>1</dc:creator>
  <cp:lastModifiedBy>1</cp:lastModifiedBy>
  <cp:revision>52</cp:revision>
  <dcterms:created xsi:type="dcterms:W3CDTF">2016-12-06T07:15:01Z</dcterms:created>
  <dcterms:modified xsi:type="dcterms:W3CDTF">2016-12-07T11:38:40Z</dcterms:modified>
</cp:coreProperties>
</file>